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21383625" cy="30275213"/>
  <p:notesSz cx="6858000" cy="9144000"/>
  <p:defaultTextStyle>
    <a:defPPr>
      <a:defRPr lang="pl-PL"/>
    </a:defPPr>
    <a:lvl1pPr marL="0" algn="l" defTabSz="1293967" rtl="0" eaLnBrk="1" latinLnBrk="0" hangingPunct="1">
      <a:defRPr sz="2547" kern="1200">
        <a:solidFill>
          <a:schemeClr val="tx1"/>
        </a:solidFill>
        <a:latin typeface="+mn-lt"/>
        <a:ea typeface="+mn-ea"/>
        <a:cs typeface="+mn-cs"/>
      </a:defRPr>
    </a:lvl1pPr>
    <a:lvl2pPr marL="646984" algn="l" defTabSz="1293967" rtl="0" eaLnBrk="1" latinLnBrk="0" hangingPunct="1">
      <a:defRPr sz="2547" kern="1200">
        <a:solidFill>
          <a:schemeClr val="tx1"/>
        </a:solidFill>
        <a:latin typeface="+mn-lt"/>
        <a:ea typeface="+mn-ea"/>
        <a:cs typeface="+mn-cs"/>
      </a:defRPr>
    </a:lvl2pPr>
    <a:lvl3pPr marL="1293967" algn="l" defTabSz="1293967" rtl="0" eaLnBrk="1" latinLnBrk="0" hangingPunct="1">
      <a:defRPr sz="2547" kern="1200">
        <a:solidFill>
          <a:schemeClr val="tx1"/>
        </a:solidFill>
        <a:latin typeface="+mn-lt"/>
        <a:ea typeface="+mn-ea"/>
        <a:cs typeface="+mn-cs"/>
      </a:defRPr>
    </a:lvl3pPr>
    <a:lvl4pPr marL="1940951" algn="l" defTabSz="1293967" rtl="0" eaLnBrk="1" latinLnBrk="0" hangingPunct="1">
      <a:defRPr sz="2547" kern="1200">
        <a:solidFill>
          <a:schemeClr val="tx1"/>
        </a:solidFill>
        <a:latin typeface="+mn-lt"/>
        <a:ea typeface="+mn-ea"/>
        <a:cs typeface="+mn-cs"/>
      </a:defRPr>
    </a:lvl4pPr>
    <a:lvl5pPr marL="2587935" algn="l" defTabSz="1293967" rtl="0" eaLnBrk="1" latinLnBrk="0" hangingPunct="1">
      <a:defRPr sz="2547" kern="1200">
        <a:solidFill>
          <a:schemeClr val="tx1"/>
        </a:solidFill>
        <a:latin typeface="+mn-lt"/>
        <a:ea typeface="+mn-ea"/>
        <a:cs typeface="+mn-cs"/>
      </a:defRPr>
    </a:lvl5pPr>
    <a:lvl6pPr marL="3234919" algn="l" defTabSz="1293967" rtl="0" eaLnBrk="1" latinLnBrk="0" hangingPunct="1">
      <a:defRPr sz="2547" kern="1200">
        <a:solidFill>
          <a:schemeClr val="tx1"/>
        </a:solidFill>
        <a:latin typeface="+mn-lt"/>
        <a:ea typeface="+mn-ea"/>
        <a:cs typeface="+mn-cs"/>
      </a:defRPr>
    </a:lvl6pPr>
    <a:lvl7pPr marL="3881902" algn="l" defTabSz="1293967" rtl="0" eaLnBrk="1" latinLnBrk="0" hangingPunct="1">
      <a:defRPr sz="2547" kern="1200">
        <a:solidFill>
          <a:schemeClr val="tx1"/>
        </a:solidFill>
        <a:latin typeface="+mn-lt"/>
        <a:ea typeface="+mn-ea"/>
        <a:cs typeface="+mn-cs"/>
      </a:defRPr>
    </a:lvl7pPr>
    <a:lvl8pPr marL="4528886" algn="l" defTabSz="1293967" rtl="0" eaLnBrk="1" latinLnBrk="0" hangingPunct="1">
      <a:defRPr sz="2547" kern="1200">
        <a:solidFill>
          <a:schemeClr val="tx1"/>
        </a:solidFill>
        <a:latin typeface="+mn-lt"/>
        <a:ea typeface="+mn-ea"/>
        <a:cs typeface="+mn-cs"/>
      </a:defRPr>
    </a:lvl8pPr>
    <a:lvl9pPr marL="5175870" algn="l" defTabSz="1293967" rtl="0" eaLnBrk="1" latinLnBrk="0" hangingPunct="1">
      <a:defRPr sz="25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33" d="100"/>
          <a:sy n="33" d="100"/>
        </p:scale>
        <p:origin x="165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553-57C5-42CD-B699-02074C204C4F}" type="datetimeFigureOut">
              <a:rPr lang="pl-PL" smtClean="0"/>
              <a:t>10.10.2024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B481-7DA3-49DA-84A8-290EB967B6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500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553-57C5-42CD-B699-02074C204C4F}" type="datetimeFigureOut">
              <a:rPr lang="pl-PL" smtClean="0"/>
              <a:t>10.10.2024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B481-7DA3-49DA-84A8-290EB967B6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1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553-57C5-42CD-B699-02074C204C4F}" type="datetimeFigureOut">
              <a:rPr lang="pl-PL" smtClean="0"/>
              <a:t>10.10.2024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B481-7DA3-49DA-84A8-290EB967B6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633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553-57C5-42CD-B699-02074C204C4F}" type="datetimeFigureOut">
              <a:rPr lang="pl-PL" smtClean="0"/>
              <a:t>10.10.2024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B481-7DA3-49DA-84A8-290EB967B6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18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553-57C5-42CD-B699-02074C204C4F}" type="datetimeFigureOut">
              <a:rPr lang="pl-PL" smtClean="0"/>
              <a:t>10.10.2024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B481-7DA3-49DA-84A8-290EB967B6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871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553-57C5-42CD-B699-02074C204C4F}" type="datetimeFigureOut">
              <a:rPr lang="pl-PL" smtClean="0"/>
              <a:t>10.10.2024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B481-7DA3-49DA-84A8-290EB967B6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98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553-57C5-42CD-B699-02074C204C4F}" type="datetimeFigureOut">
              <a:rPr lang="pl-PL" smtClean="0"/>
              <a:t>10.10.2024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B481-7DA3-49DA-84A8-290EB967B6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2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553-57C5-42CD-B699-02074C204C4F}" type="datetimeFigureOut">
              <a:rPr lang="pl-PL" smtClean="0"/>
              <a:t>10.10.2024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B481-7DA3-49DA-84A8-290EB967B6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869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553-57C5-42CD-B699-02074C204C4F}" type="datetimeFigureOut">
              <a:rPr lang="pl-PL" smtClean="0"/>
              <a:t>10.10.2024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B481-7DA3-49DA-84A8-290EB967B6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760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553-57C5-42CD-B699-02074C204C4F}" type="datetimeFigureOut">
              <a:rPr lang="pl-PL" smtClean="0"/>
              <a:t>10.10.2024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B481-7DA3-49DA-84A8-290EB967B6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68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9553-57C5-42CD-B699-02074C204C4F}" type="datetimeFigureOut">
              <a:rPr lang="pl-PL" smtClean="0"/>
              <a:t>10.10.2024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B481-7DA3-49DA-84A8-290EB967B6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908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19553-57C5-42CD-B699-02074C204C4F}" type="datetimeFigureOut">
              <a:rPr lang="pl-PL" smtClean="0"/>
              <a:t>10.10.2024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1B481-7DA3-49DA-84A8-290EB967B6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582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KNIŚ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93773"/>
            <a:ext cx="8131629" cy="186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ogo AQ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930" y="223301"/>
            <a:ext cx="11262158" cy="183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74072" y="2539882"/>
            <a:ext cx="19393333" cy="166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4000" u="sng" dirty="0">
                <a:latin typeface="Artifakt Element" panose="020B0503050000020004" pitchFamily="34" charset="-18"/>
                <a:ea typeface="Artifakt Element" panose="020B0503050000020004" pitchFamily="34" charset="-18"/>
              </a:rPr>
              <a:t>Julia Jabłońska</a:t>
            </a:r>
            <a:r>
              <a:rPr lang="pl-PL" sz="4000" dirty="0">
                <a:latin typeface="Artifakt Element" panose="020B0503050000020004" pitchFamily="34" charset="-18"/>
                <a:ea typeface="Artifakt Element" panose="020B0503050000020004" pitchFamily="34" charset="-18"/>
              </a:rPr>
              <a:t>, Andżelika </a:t>
            </a:r>
            <a:r>
              <a:rPr lang="pl-PL" sz="4000" dirty="0">
                <a:latin typeface="Artifakt Element" panose="020B0503050000020004" pitchFamily="34" charset="-18"/>
                <a:ea typeface="Artifakt Element" panose="020B0503050000020004" pitchFamily="34" charset="-18"/>
              </a:rPr>
              <a:t>Krupińska, Marek </a:t>
            </a:r>
            <a:r>
              <a:rPr lang="pl-PL" sz="4000" dirty="0" err="1">
                <a:latin typeface="Artifakt Element" panose="020B0503050000020004" pitchFamily="34" charset="-18"/>
                <a:ea typeface="Artifakt Element" panose="020B0503050000020004" pitchFamily="34" charset="-18"/>
              </a:rPr>
              <a:t>Ochowiak</a:t>
            </a:r>
            <a:r>
              <a:rPr lang="pl-PL" sz="4000" dirty="0">
                <a:latin typeface="Artifakt Element" panose="020B0503050000020004" pitchFamily="34" charset="-18"/>
                <a:ea typeface="Artifakt Element" panose="020B0503050000020004" pitchFamily="34" charset="-18"/>
              </a:rPr>
              <a:t>, Sylwia </a:t>
            </a:r>
            <a:r>
              <a:rPr lang="pl-PL" sz="4000" dirty="0" smtClean="0">
                <a:latin typeface="Artifakt Element" panose="020B0503050000020004" pitchFamily="34" charset="-18"/>
                <a:ea typeface="Artifakt Element" panose="020B0503050000020004" pitchFamily="34" charset="-18"/>
              </a:rPr>
              <a:t>Włodarczak </a:t>
            </a:r>
          </a:p>
          <a:p>
            <a:r>
              <a:rPr lang="pl-PL" sz="3200" i="1" dirty="0" smtClean="0">
                <a:latin typeface="Artifakt Element" panose="020B0503050000020004" pitchFamily="34" charset="-18"/>
                <a:ea typeface="Artifakt Element" panose="020B0503050000020004" pitchFamily="34" charset="-18"/>
              </a:rPr>
              <a:t>Politechnika </a:t>
            </a:r>
            <a:r>
              <a:rPr lang="pl-PL" sz="3200" i="1" dirty="0" smtClean="0">
                <a:latin typeface="Artifakt Element" panose="020B0503050000020004" pitchFamily="34" charset="-18"/>
                <a:ea typeface="Artifakt Element" panose="020B0503050000020004" pitchFamily="34" charset="-18"/>
              </a:rPr>
              <a:t>Poznańska, Zakład Inżynierii i Aparatury </a:t>
            </a:r>
            <a:r>
              <a:rPr lang="pl-PL" sz="3200" i="1" dirty="0">
                <a:latin typeface="Artifakt Element" panose="020B0503050000020004" pitchFamily="34" charset="-18"/>
                <a:ea typeface="Artifakt Element" panose="020B0503050000020004" pitchFamily="34" charset="-18"/>
              </a:rPr>
              <a:t>C</a:t>
            </a:r>
            <a:r>
              <a:rPr lang="pl-PL" sz="3200" i="1" dirty="0" smtClean="0">
                <a:latin typeface="Artifakt Element" panose="020B0503050000020004" pitchFamily="34" charset="-18"/>
                <a:ea typeface="Artifakt Element" panose="020B0503050000020004" pitchFamily="34" charset="-18"/>
              </a:rPr>
              <a:t>hemicznej </a:t>
            </a:r>
            <a:endParaRPr lang="pl-PL" sz="3200" i="1" dirty="0">
              <a:latin typeface="Artifakt Element" panose="020B0503050000020004" pitchFamily="34" charset="-18"/>
              <a:ea typeface="Artifakt Element" panose="020B0503050000020004" pitchFamily="34" charset="-18"/>
            </a:endParaRPr>
          </a:p>
          <a:p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-623456" y="4791520"/>
            <a:ext cx="21388388" cy="1963573"/>
          </a:xfrm>
        </p:spPr>
        <p:txBody>
          <a:bodyPr>
            <a:noAutofit/>
          </a:bodyPr>
          <a:lstStyle/>
          <a:p>
            <a:r>
              <a:rPr lang="pl-PL" sz="6400" b="1" dirty="0">
                <a:latin typeface="Artifakt Element Heavy" panose="020B0B03050000020004" pitchFamily="34" charset="-18"/>
                <a:ea typeface="Artifakt Element Heavy" panose="020B0B03050000020004" pitchFamily="34" charset="-18"/>
              </a:rPr>
              <a:t>BUDOWA STANOWISKA </a:t>
            </a:r>
            <a:r>
              <a:rPr lang="pl-PL" sz="6400" b="1" dirty="0" smtClean="0">
                <a:latin typeface="Artifakt Element Heavy" panose="020B0B03050000020004" pitchFamily="34" charset="-18"/>
                <a:ea typeface="Artifakt Element Heavy" panose="020B0B03050000020004" pitchFamily="34" charset="-18"/>
              </a:rPr>
              <a:t/>
            </a:r>
            <a:br>
              <a:rPr lang="pl-PL" sz="6400" b="1" dirty="0" smtClean="0">
                <a:latin typeface="Artifakt Element Heavy" panose="020B0B03050000020004" pitchFamily="34" charset="-18"/>
                <a:ea typeface="Artifakt Element Heavy" panose="020B0B03050000020004" pitchFamily="34" charset="-18"/>
              </a:rPr>
            </a:br>
            <a:r>
              <a:rPr lang="pl-PL" sz="6400" b="1" dirty="0" smtClean="0">
                <a:latin typeface="Artifakt Element Heavy" panose="020B0B03050000020004" pitchFamily="34" charset="-18"/>
                <a:ea typeface="Artifakt Element Heavy" panose="020B0B03050000020004" pitchFamily="34" charset="-18"/>
              </a:rPr>
              <a:t>DO </a:t>
            </a:r>
            <a:r>
              <a:rPr lang="pl-PL" sz="6400" b="1" dirty="0">
                <a:latin typeface="Artifakt Element Heavy" panose="020B0B03050000020004" pitchFamily="34" charset="-18"/>
                <a:ea typeface="Artifakt Element Heavy" panose="020B0B03050000020004" pitchFamily="34" charset="-18"/>
              </a:rPr>
              <a:t>ANALIZY PROBLEMÓW </a:t>
            </a:r>
            <a:r>
              <a:rPr lang="pl-PL" sz="6400" b="1" dirty="0" smtClean="0">
                <a:latin typeface="Artifakt Element Heavy" panose="020B0B03050000020004" pitchFamily="34" charset="-18"/>
                <a:ea typeface="Artifakt Element Heavy" panose="020B0B03050000020004" pitchFamily="34" charset="-18"/>
              </a:rPr>
              <a:t/>
            </a:r>
            <a:br>
              <a:rPr lang="pl-PL" sz="6400" b="1" dirty="0" smtClean="0">
                <a:latin typeface="Artifakt Element Heavy" panose="020B0B03050000020004" pitchFamily="34" charset="-18"/>
                <a:ea typeface="Artifakt Element Heavy" panose="020B0B03050000020004" pitchFamily="34" charset="-18"/>
              </a:rPr>
            </a:br>
            <a:r>
              <a:rPr lang="pl-PL" sz="6400" b="1" dirty="0" smtClean="0">
                <a:latin typeface="Artifakt Element Heavy" panose="020B0B03050000020004" pitchFamily="34" charset="-18"/>
                <a:ea typeface="Artifakt Element Heavy" panose="020B0B03050000020004" pitchFamily="34" charset="-18"/>
              </a:rPr>
              <a:t>TRANSPORTU </a:t>
            </a:r>
            <a:r>
              <a:rPr lang="pl-PL" sz="6400" b="1" dirty="0">
                <a:latin typeface="Artifakt Element Heavy" panose="020B0B03050000020004" pitchFamily="34" charset="-18"/>
                <a:ea typeface="Artifakt Element Heavy" panose="020B0B03050000020004" pitchFamily="34" charset="-18"/>
              </a:rPr>
              <a:t>PNEUMATYCZNEGO </a:t>
            </a:r>
            <a:endParaRPr lang="pl-PL" sz="6400" b="1" dirty="0">
              <a:latin typeface="Artifakt Element Heavy" panose="020B0B03050000020004" pitchFamily="34" charset="-18"/>
              <a:ea typeface="Artifakt Element Heavy" panose="020B0B03050000020004" pitchFamily="34" charset="-18"/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552667" y="7038162"/>
            <a:ext cx="201168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506805" y="7504014"/>
            <a:ext cx="20116800" cy="6558265"/>
          </a:xfrm>
        </p:spPr>
        <p:txBody>
          <a:bodyPr>
            <a:noAutofit/>
          </a:bodyPr>
          <a:lstStyle/>
          <a:p>
            <a:pPr algn="just"/>
            <a:r>
              <a:rPr lang="pl-PL" sz="4800" b="1" dirty="0" smtClean="0"/>
              <a:t>Wprowadzenie</a:t>
            </a:r>
          </a:p>
          <a:p>
            <a:pPr algn="just"/>
            <a:r>
              <a:rPr lang="pl-PL" sz="3500" dirty="0" smtClean="0"/>
              <a:t>Transport </a:t>
            </a:r>
            <a:r>
              <a:rPr lang="pl-PL" sz="3500" dirty="0"/>
              <a:t>pneumatyczny to metoda przemieszczania materiałów sypkich, takich jak zboża, proszki, granulaty czy pyły, za pomocą sprężonego powietrza lub innych gazów przez zamknięte rurociągi. Systemy te są szeroko stosowane w przemyśle spożywczym, chemicznym, farmaceutycznym oraz budowlanym, gdzie precyzyjne </a:t>
            </a:r>
            <a:r>
              <a:rPr lang="pl-PL" sz="3500" dirty="0" smtClean="0"/>
              <a:t/>
            </a:r>
            <a:br>
              <a:rPr lang="pl-PL" sz="3500" dirty="0" smtClean="0"/>
            </a:br>
            <a:r>
              <a:rPr lang="pl-PL" sz="3500" dirty="0" smtClean="0"/>
              <a:t>i </a:t>
            </a:r>
            <a:r>
              <a:rPr lang="pl-PL" sz="3500" dirty="0"/>
              <a:t>higieniczne przenoszenie surowców jest </a:t>
            </a:r>
            <a:r>
              <a:rPr lang="pl-PL" sz="3500" dirty="0" smtClean="0"/>
              <a:t>kluczowe. Jego </a:t>
            </a:r>
            <a:r>
              <a:rPr lang="pl-PL" sz="3500" dirty="0"/>
              <a:t>znaczenie wynika z kilku istotnych czynników. Po pierwsze, transport pneumatyczny pozwala na szybkie i bezpieczne przemieszczanie dużych ilości materiałów, minimalizując ryzyko zanieczyszczeń i uszkodzeń. Po drugie, systemy te są bardziej efektywne energetycznie </a:t>
            </a:r>
            <a:r>
              <a:rPr lang="pl-PL" sz="3500" dirty="0" smtClean="0"/>
              <a:t/>
            </a:r>
            <a:br>
              <a:rPr lang="pl-PL" sz="3500" dirty="0" smtClean="0"/>
            </a:br>
            <a:r>
              <a:rPr lang="pl-PL" sz="3500" dirty="0" smtClean="0"/>
              <a:t>i </a:t>
            </a:r>
            <a:r>
              <a:rPr lang="pl-PL" sz="3500" dirty="0"/>
              <a:t>łatwiejsze w utrzymaniu niż tradycyjne metody mechaniczne. Ponadto, dzięki zamkniętej strukturze, minimalizują emisje pyłów, co jest szczególnie ważne z punktu widzenia ochrony środowiska oraz zdrowia pracowników.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sz="4000" dirty="0" smtClean="0"/>
          </a:p>
        </p:txBody>
      </p:sp>
      <p:sp>
        <p:nvSpPr>
          <p:cNvPr id="10" name="pole tekstowe 9"/>
          <p:cNvSpPr txBox="1"/>
          <p:nvPr/>
        </p:nvSpPr>
        <p:spPr>
          <a:xfrm>
            <a:off x="506805" y="12954404"/>
            <a:ext cx="204739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Cel pracy</a:t>
            </a:r>
          </a:p>
          <a:p>
            <a:pPr algn="just"/>
            <a:r>
              <a:rPr lang="pl-PL" sz="3800" b="1" dirty="0"/>
              <a:t>zaprojektowanie, skonstruowanie oraz przeprowadzenie badań testowych stanowiska laboratoryjnego do transportu </a:t>
            </a:r>
            <a:r>
              <a:rPr lang="pl-PL" sz="3800" b="1" dirty="0" smtClean="0"/>
              <a:t>pneumatycznego umożliwiającego </a:t>
            </a:r>
            <a:r>
              <a:rPr lang="pl-PL" sz="3800" b="1" dirty="0"/>
              <a:t>badanie wpływu różnych parametrów na przebieg transportu pneumatycznego, takich jak prędkość gazu transportującego, typ materiału oraz kształt rurociągów</a:t>
            </a:r>
            <a:endParaRPr lang="pl-PL" sz="3800" b="1" dirty="0"/>
          </a:p>
          <a:p>
            <a:pPr algn="just"/>
            <a:endParaRPr lang="pl-PL" sz="40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52667" y="16388591"/>
            <a:ext cx="6192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/>
              <a:t>Część projektowa</a:t>
            </a:r>
            <a:endParaRPr lang="pl-PL" sz="4800" b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552667" y="24515563"/>
            <a:ext cx="7330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/>
              <a:t>Podsumowanie</a:t>
            </a:r>
            <a:endParaRPr lang="pl-PL" sz="48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552667" y="25346560"/>
            <a:ext cx="202122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pl-PL" sz="3800" dirty="0" smtClean="0"/>
              <a:t>Przeprowadzono badania testowe</a:t>
            </a:r>
            <a:r>
              <a:rPr lang="pl-PL" sz="3800" dirty="0"/>
              <a:t>, które miały na celu ocenę użyteczności stanowiska, zgodności </a:t>
            </a:r>
            <a:r>
              <a:rPr lang="pl-PL" sz="3800" dirty="0" smtClean="0"/>
              <a:t/>
            </a:r>
            <a:br>
              <a:rPr lang="pl-PL" sz="3800" dirty="0" smtClean="0"/>
            </a:br>
            <a:r>
              <a:rPr lang="pl-PL" sz="3800" dirty="0" smtClean="0"/>
              <a:t>z </a:t>
            </a:r>
            <a:r>
              <a:rPr lang="pl-PL" sz="3800" dirty="0"/>
              <a:t>założeniami projektowymi oraz identyfikację potencjalnych problemów </a:t>
            </a:r>
            <a:r>
              <a:rPr lang="pl-PL" sz="3800" dirty="0" smtClean="0"/>
              <a:t>technicznych,</a:t>
            </a:r>
          </a:p>
          <a:p>
            <a:pPr marL="457200" indent="-457200">
              <a:buFontTx/>
              <a:buChar char="-"/>
            </a:pPr>
            <a:r>
              <a:rPr lang="pl-PL" sz="3800" dirty="0" smtClean="0"/>
              <a:t>Wykazano, że wzrost </a:t>
            </a:r>
            <a:r>
              <a:rPr lang="pl-PL" sz="3800" dirty="0"/>
              <a:t>masowego natężenia przepływu materiału każdorazowo wiązał się ze wzrostem spadków </a:t>
            </a:r>
            <a:r>
              <a:rPr lang="pl-PL" sz="3800" dirty="0" smtClean="0"/>
              <a:t>ciśnienia,</a:t>
            </a:r>
          </a:p>
          <a:p>
            <a:pPr marL="457200" indent="-457200">
              <a:buFontTx/>
              <a:buChar char="-"/>
            </a:pPr>
            <a:r>
              <a:rPr lang="pl-PL" sz="3800" dirty="0" smtClean="0"/>
              <a:t> uzyskane </a:t>
            </a:r>
            <a:r>
              <a:rPr lang="pl-PL" sz="3800" dirty="0"/>
              <a:t>dane empiryczne </a:t>
            </a:r>
            <a:r>
              <a:rPr lang="pl-PL" sz="3800" dirty="0" smtClean="0"/>
              <a:t>różniły </a:t>
            </a:r>
            <a:r>
              <a:rPr lang="pl-PL" sz="3800" dirty="0"/>
              <a:t>się od danych </a:t>
            </a:r>
            <a:r>
              <a:rPr lang="pl-PL" sz="3800" dirty="0" smtClean="0"/>
              <a:t>teoretycznych (wybrane </a:t>
            </a:r>
            <a:r>
              <a:rPr lang="pl-PL" sz="3800" dirty="0"/>
              <a:t>modele </a:t>
            </a:r>
            <a:r>
              <a:rPr lang="pl-PL" sz="3800" dirty="0" smtClean="0"/>
              <a:t>teoretyczne odnosiły </a:t>
            </a:r>
            <a:r>
              <a:rPr lang="pl-PL" sz="3800" dirty="0"/>
              <a:t>się do instalacji w skali </a:t>
            </a:r>
            <a:r>
              <a:rPr lang="pl-PL" sz="3800" dirty="0" smtClean="0"/>
              <a:t>przemysłowej),</a:t>
            </a:r>
          </a:p>
          <a:p>
            <a:pPr marL="457200" indent="-457200">
              <a:buFontTx/>
              <a:buChar char="-"/>
            </a:pPr>
            <a:r>
              <a:rPr lang="pl-PL" sz="3800" dirty="0" smtClean="0"/>
              <a:t>najbardziej </a:t>
            </a:r>
            <a:r>
              <a:rPr lang="pl-PL" sz="3800" dirty="0"/>
              <a:t>newralgicznym punktem </a:t>
            </a:r>
            <a:r>
              <a:rPr lang="pl-PL" sz="3800" dirty="0" smtClean="0"/>
              <a:t>instalacji </a:t>
            </a:r>
            <a:r>
              <a:rPr lang="pl-PL" sz="3800" dirty="0"/>
              <a:t>jest aspekt dozowania materiału, który bezpośrednio wpływa na spadki </a:t>
            </a:r>
            <a:r>
              <a:rPr lang="pl-PL" sz="3800" dirty="0" smtClean="0"/>
              <a:t>ciśnienia.</a:t>
            </a:r>
            <a:endParaRPr lang="pl-PL" sz="3800" dirty="0"/>
          </a:p>
          <a:p>
            <a:pPr marL="457200" indent="-457200">
              <a:buFontTx/>
              <a:buChar char="-"/>
            </a:pPr>
            <a:endParaRPr lang="pl-PL" sz="3800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71598" y="18884918"/>
            <a:ext cx="2138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80" y="20298025"/>
            <a:ext cx="12327120" cy="414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rostokąt 17"/>
          <p:cNvSpPr/>
          <p:nvPr/>
        </p:nvSpPr>
        <p:spPr>
          <a:xfrm>
            <a:off x="13067100" y="21950720"/>
            <a:ext cx="870152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Rysunek 1.</a:t>
            </a:r>
            <a:r>
              <a:rPr lang="pl-PL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Schemat stanowiska transportu pneumatycznego: </a:t>
            </a:r>
            <a:r>
              <a:rPr lang="pl-PL" sz="2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pl-PL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separator; 2 – manometr; 3 – zawór kulowy; </a:t>
            </a:r>
            <a:br>
              <a:rPr lang="pl-PL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 – zsyp; 5 – miernik prędkości gazu nośnego; 6 – wentylator</a:t>
            </a:r>
            <a:r>
              <a:rPr lang="pl-P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06805" y="17439515"/>
            <a:ext cx="201168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500" dirty="0"/>
              <a:t>Uwzględniając ograniczenia warsztatowe, zdecydowano, że projektowany system będzie przeznaczony do transportu pneumatycznego tłoczącego w fazie rozcieńczonej. Na podstawie przeglądu </a:t>
            </a:r>
            <a:r>
              <a:rPr lang="pl-PL" sz="3500" dirty="0" smtClean="0"/>
              <a:t>literatury sprecyzowano </a:t>
            </a:r>
            <a:r>
              <a:rPr lang="pl-PL" sz="3500" dirty="0"/>
              <a:t>założenia projektowe oraz wykonano podstawowe obliczenia dotyczące minimalnej prędkości gazu nośnego, całkowitego spadku ciśnienia na instalacji oraz współczynnika zawiesiny. Schemat stanowiska przedstawiono na rysunku </a:t>
            </a:r>
            <a:r>
              <a:rPr lang="pl-PL" sz="3500" dirty="0" smtClean="0"/>
              <a:t>1.  </a:t>
            </a:r>
            <a:endParaRPr lang="pl-PL" sz="3500" dirty="0"/>
          </a:p>
        </p:txBody>
      </p:sp>
    </p:spTree>
    <p:extLst>
      <p:ext uri="{BB962C8B-B14F-4D97-AF65-F5344CB8AC3E}">
        <p14:creationId xmlns:p14="http://schemas.microsoft.com/office/powerpoint/2010/main" val="22268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179</Words>
  <Application>Microsoft Office PowerPoint</Application>
  <PresentationFormat>Niestandardowy</PresentationFormat>
  <Paragraphs>15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8" baseType="lpstr">
      <vt:lpstr>Arial</vt:lpstr>
      <vt:lpstr>Artifakt Element</vt:lpstr>
      <vt:lpstr>Artifakt Element Heavy</vt:lpstr>
      <vt:lpstr>Calibri</vt:lpstr>
      <vt:lpstr>Calibri Light</vt:lpstr>
      <vt:lpstr>Times New Roman</vt:lpstr>
      <vt:lpstr>Motyw pakietu Office</vt:lpstr>
      <vt:lpstr>BUDOWA STANOWISKA  DO ANALIZY PROBLEMÓW  TRANSPORTU PNEUMATYCZNEGO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Bartek Storożuk</dc:creator>
  <cp:lastModifiedBy>user</cp:lastModifiedBy>
  <cp:revision>30</cp:revision>
  <dcterms:created xsi:type="dcterms:W3CDTF">2024-10-09T11:01:41Z</dcterms:created>
  <dcterms:modified xsi:type="dcterms:W3CDTF">2024-10-10T07:19:45Z</dcterms:modified>
</cp:coreProperties>
</file>